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379" r:id="rId2"/>
    <p:sldId id="262" r:id="rId3"/>
    <p:sldId id="308" r:id="rId4"/>
    <p:sldId id="963" r:id="rId5"/>
    <p:sldId id="950" r:id="rId6"/>
    <p:sldId id="964" r:id="rId7"/>
    <p:sldId id="951" r:id="rId8"/>
    <p:sldId id="952" r:id="rId9"/>
    <p:sldId id="953" r:id="rId10"/>
    <p:sldId id="961" r:id="rId11"/>
    <p:sldId id="955" r:id="rId12"/>
    <p:sldId id="710" r:id="rId13"/>
    <p:sldId id="960" r:id="rId14"/>
    <p:sldId id="962" r:id="rId15"/>
    <p:sldId id="956" r:id="rId16"/>
    <p:sldId id="957" r:id="rId17"/>
    <p:sldId id="958" r:id="rId18"/>
    <p:sldId id="954" r:id="rId19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250" autoAdjust="0"/>
  </p:normalViewPr>
  <p:slideViewPr>
    <p:cSldViewPr>
      <p:cViewPr varScale="1">
        <p:scale>
          <a:sx n="110" d="100"/>
          <a:sy n="110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3DCDD9-35C3-4460-B796-C7CBBA0D189F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571500"/>
            <a:ext cx="4457700" cy="3343275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330" y="4063317"/>
            <a:ext cx="5274847" cy="4380128"/>
          </a:xfrm>
        </p:spPr>
        <p:txBody>
          <a:bodyPr lIns="91507" tIns="45753" rIns="91507" bIns="45753"/>
          <a:lstStyle/>
          <a:p>
            <a:pPr>
              <a:buFontTx/>
              <a:buNone/>
            </a:pPr>
            <a:r>
              <a:rPr lang="en-US" b="1" dirty="0"/>
              <a:t>Example: BGP neighbor Command</a:t>
            </a:r>
          </a:p>
          <a:p>
            <a:r>
              <a:rPr lang="en-US" dirty="0"/>
              <a:t>In this figure, router A in AS 65101 has two </a:t>
            </a:r>
            <a:r>
              <a:rPr lang="en-US" b="1" dirty="0"/>
              <a:t>neighbor</a:t>
            </a:r>
            <a:r>
              <a:rPr lang="en-US" dirty="0"/>
              <a:t> statements. Router A knows that router C (neighbor 192.168.1.1 remote-as 65102) is an external neighbor because AS 65102 in the </a:t>
            </a:r>
            <a:r>
              <a:rPr lang="en-US" b="1" dirty="0"/>
              <a:t>neighbor</a:t>
            </a:r>
            <a:r>
              <a:rPr lang="en-US" dirty="0"/>
              <a:t> statement for router C does not match the autonomous system number of router A, which is AS 65101. Router A can reach AS 65102 via 192.168.1.1, which is directly connected to router A.</a:t>
            </a:r>
          </a:p>
          <a:p>
            <a:r>
              <a:rPr lang="en-US" dirty="0"/>
              <a:t>Neighbor 10.2.2.2 (router B) is in the same autonomous system as router A; the second </a:t>
            </a:r>
            <a:r>
              <a:rPr lang="en-US" b="1" dirty="0"/>
              <a:t>neighbor</a:t>
            </a:r>
            <a:r>
              <a:rPr lang="en-US" dirty="0"/>
              <a:t> statement on router A defines router B as an IBGP neighbor. </a:t>
            </a:r>
          </a:p>
          <a:p>
            <a:r>
              <a:rPr lang="en-US" dirty="0"/>
              <a:t>AS 65101 runs </a:t>
            </a:r>
            <a:r>
              <a:rPr lang="en-US" altLang="ja-JP" dirty="0"/>
              <a:t>Enhanced Interior Gateway Routing Protocol (EIGRP) between all internal routers. Router A has an EIGRP path to reach IP address 10.2.2.2. As an IBGP neighbor, router B can be multiple routers away from router A.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400" y="365761"/>
            <a:ext cx="8522208" cy="5486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226511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6712" y="435024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66787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BGP (Border Gateway Protocol)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AF65F0E4-D7AC-18E2-C630-1C2907AE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501008"/>
            <a:ext cx="4680520" cy="2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7537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54" y="3217850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45854" y="5462923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53" y="2411386"/>
            <a:ext cx="8502192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destino (next-hop)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29" y="1138815"/>
            <a:ext cx="8171928" cy="11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Identificar el ruteador vecino con el que establecerá una sesión BGP. Identifica el par de BGP y su número de AS.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45854" y="5526360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FE6AAF-78E0-6F2B-B8B6-71F5A639BD07}"/>
              </a:ext>
            </a:extLst>
          </p:cNvPr>
          <p:cNvSpPr txBox="1"/>
          <p:nvPr/>
        </p:nvSpPr>
        <p:spPr>
          <a:xfrm>
            <a:off x="504837" y="2778224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0134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01" y="2482404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57250" y="4449461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242697"/>
            <a:ext cx="7800378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57250" y="4512898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B5EFA052-28E8-680D-9A7B-8DC107CE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" y="5587676"/>
            <a:ext cx="7740560" cy="114300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A1635A8A-0609-A440-965F-05BA9ECE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633894"/>
            <a:ext cx="6390220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destino (next-hop)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E6598-9209-1C24-4EF1-723D6F642651}"/>
              </a:ext>
            </a:extLst>
          </p:cNvPr>
          <p:cNvSpPr txBox="1"/>
          <p:nvPr/>
        </p:nvSpPr>
        <p:spPr>
          <a:xfrm>
            <a:off x="469320" y="2000732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712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724" name="Picture 4" descr="l01_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485900"/>
            <a:ext cx="7772400" cy="4743450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724D39D-1A23-3FFC-3BAC-E1A400226871}"/>
              </a:ext>
            </a:extLst>
          </p:cNvPr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BGP </a:t>
            </a:r>
            <a:r>
              <a:rPr lang="es-ES_tradnl" sz="1800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neighbor</a:t>
            </a: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1800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command</a:t>
            </a:r>
            <a:endParaRPr lang="es-ES_tradnl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14234D-0D0C-B08B-0F4E-8DC9D456D2E6}"/>
              </a:ext>
            </a:extLst>
          </p:cNvPr>
          <p:cNvSpPr txBox="1"/>
          <p:nvPr/>
        </p:nvSpPr>
        <p:spPr>
          <a:xfrm>
            <a:off x="6804248" y="4459932"/>
            <a:ext cx="2160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El comando </a:t>
            </a:r>
            <a:r>
              <a:rPr lang="es-MX" sz="1400" dirty="0" err="1"/>
              <a:t>neighbor</a:t>
            </a:r>
            <a:r>
              <a:rPr lang="es-MX" sz="1400" dirty="0"/>
              <a:t> le dice al </a:t>
            </a:r>
            <a:r>
              <a:rPr lang="es-MX" sz="1400" dirty="0" err="1"/>
              <a:t>router</a:t>
            </a:r>
            <a:r>
              <a:rPr lang="es-MX" sz="1400" dirty="0"/>
              <a:t> C, vas a intentar establecer una conexión </a:t>
            </a:r>
            <a:r>
              <a:rPr lang="es-MX" sz="1400" dirty="0" err="1"/>
              <a:t>tcp</a:t>
            </a:r>
            <a:r>
              <a:rPr lang="es-MX" sz="1400" dirty="0"/>
              <a:t> hacia el </a:t>
            </a:r>
            <a:r>
              <a:rPr lang="es-MX" sz="1400" dirty="0" err="1"/>
              <a:t>router</a:t>
            </a:r>
            <a:r>
              <a:rPr lang="es-MX" sz="1400" dirty="0"/>
              <a:t> A con la dirección del </a:t>
            </a:r>
            <a:r>
              <a:rPr lang="es-MX" sz="1400" dirty="0" err="1"/>
              <a:t>router</a:t>
            </a:r>
            <a:r>
              <a:rPr lang="es-MX" sz="1400" dirty="0"/>
              <a:t> A y le ponemos el número de AS remoto.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45FA24-1B42-479C-2210-1D02AF01E42C}"/>
              </a:ext>
            </a:extLst>
          </p:cNvPr>
          <p:cNvSpPr txBox="1"/>
          <p:nvPr/>
        </p:nvSpPr>
        <p:spPr>
          <a:xfrm>
            <a:off x="4644008" y="5735771"/>
            <a:ext cx="216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En el </a:t>
            </a:r>
            <a:r>
              <a:rPr lang="es-MX" sz="1400" dirty="0" err="1"/>
              <a:t>router</a:t>
            </a:r>
            <a:r>
              <a:rPr lang="es-MX" sz="1400" dirty="0"/>
              <a:t> A, debe haber un comando reciproco. Hasta que ponga los dos comandos se establece la conexión. RA tiene un vecino interno que es B.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C75556-0A1A-EB06-AF43-370A54660912}"/>
              </a:ext>
            </a:extLst>
          </p:cNvPr>
          <p:cNvSpPr txBox="1"/>
          <p:nvPr/>
        </p:nvSpPr>
        <p:spPr>
          <a:xfrm>
            <a:off x="467544" y="1179260"/>
            <a:ext cx="2160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Ya con esto tenemos intercambio de rutas entre el </a:t>
            </a:r>
            <a:r>
              <a:rPr lang="es-MX" sz="1400" dirty="0" err="1"/>
              <a:t>router</a:t>
            </a:r>
            <a:r>
              <a:rPr lang="es-MX" sz="1400" dirty="0"/>
              <a:t> C, A y B. Esta es la mínima configuración que ocupamos para </a:t>
            </a:r>
            <a:r>
              <a:rPr lang="es-MX" sz="1400" dirty="0" err="1"/>
              <a:t>bgp</a:t>
            </a:r>
            <a:r>
              <a:rPr lang="es-MX" sz="1400" dirty="0"/>
              <a:t>. Esto solo establece las adyacencias.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33464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53" y="761937"/>
            <a:ext cx="8608327" cy="182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Introduce la dirección de red en la tabla de BGP local. Identifica que red va a ser anunciada por medio de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 El protocolo se activa vecino por vecino. El comando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se refiere a qué redes vas a inyectar a la tabla de ruteo global de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  Pero es necesario que la ruta exista en mi tabla de ruteo, antes de que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la pueda inyectar.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0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8" y="299695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94734"/>
            <a:ext cx="8464103" cy="150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Estos son los tres comandos para verificar BGP: 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ES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3089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5" y="740717"/>
            <a:ext cx="1368152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AC3B5550-2F6C-5411-F051-92D518C1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573016"/>
            <a:ext cx="7448826" cy="27363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0C0AA8-731C-3A29-6366-1085B581F9A7}"/>
              </a:ext>
            </a:extLst>
          </p:cNvPr>
          <p:cNvSpPr txBox="1"/>
          <p:nvPr/>
        </p:nvSpPr>
        <p:spPr>
          <a:xfrm>
            <a:off x="1403648" y="2055560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9F80AB-965B-8E65-204F-FB035C8F58ED}"/>
              </a:ext>
            </a:extLst>
          </p:cNvPr>
          <p:cNvSpPr txBox="1"/>
          <p:nvPr/>
        </p:nvSpPr>
        <p:spPr>
          <a:xfrm>
            <a:off x="5724128" y="2337005"/>
            <a:ext cx="6142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0.0.0.0</a:t>
            </a:r>
          </a:p>
        </p:txBody>
      </p:sp>
    </p:spTree>
    <p:extLst>
      <p:ext uri="{BB962C8B-B14F-4D97-AF65-F5344CB8AC3E}">
        <p14:creationId xmlns:p14="http://schemas.microsoft.com/office/powerpoint/2010/main" val="25277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-20320"/>
            <a:ext cx="871296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3089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324" y="743217"/>
            <a:ext cx="162334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890EBB1-2183-CAC1-4DAF-25972E1B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645024"/>
            <a:ext cx="8035114" cy="252332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EAA2AF8-51F4-1859-F89F-B778692CDCD9}"/>
              </a:ext>
            </a:extLst>
          </p:cNvPr>
          <p:cNvSpPr txBox="1"/>
          <p:nvPr/>
        </p:nvSpPr>
        <p:spPr>
          <a:xfrm>
            <a:off x="1403648" y="2055560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F1344C-EA4A-9DCB-8EB1-7CFEB11F759A}"/>
              </a:ext>
            </a:extLst>
          </p:cNvPr>
          <p:cNvSpPr txBox="1"/>
          <p:nvPr/>
        </p:nvSpPr>
        <p:spPr>
          <a:xfrm>
            <a:off x="5724128" y="2362162"/>
            <a:ext cx="6142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0.0.0.0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7526186-8A9A-7E42-B972-D9F1278DA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06099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Despliega el contenido de la tabla de ruteo de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146936"/>
            <a:ext cx="8784976" cy="641008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9258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280" y="644639"/>
            <a:ext cx="234342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7E21E5B-4FEF-2660-77ED-6F89C6DF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8" y="3283902"/>
            <a:ext cx="7776864" cy="30556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01FD07-D793-8C0D-6F93-8B7903F2DC72}"/>
              </a:ext>
            </a:extLst>
          </p:cNvPr>
          <p:cNvSpPr txBox="1"/>
          <p:nvPr/>
        </p:nvSpPr>
        <p:spPr>
          <a:xfrm>
            <a:off x="1403648" y="2159278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E98546-2468-861F-B61D-67AE19E86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6339509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Versión 4 Número de sistema autónomo del vecino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F046520-99A3-F816-9548-01EF9BF8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06099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Nos muestra las relaciones de adyacencia que tenemos establecidas.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40768"/>
            <a:ext cx="7344816" cy="294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global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bgp </a:t>
            </a:r>
            <a:r>
              <a:rPr lang="es-E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 BGP e identifica el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ip-address remote-as as-number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par de BGP y su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network network-address [mask network-mask]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introduce la dirección de red en la tabla de BGP local.</a:t>
            </a:r>
          </a:p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Nota: la dirección de red usada en el comando “network” no tiene que ser una red conectada directamente.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285036"/>
            <a:ext cx="5178471" cy="171194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C471B74-865F-15A6-AE16-3656CC6273D3}"/>
              </a:ext>
            </a:extLst>
          </p:cNvPr>
          <p:cNvSpPr txBox="1"/>
          <p:nvPr/>
        </p:nvSpPr>
        <p:spPr>
          <a:xfrm>
            <a:off x="1691680" y="6305545"/>
            <a:ext cx="50769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/>
                </a:solidFill>
              </a:rPr>
              <a:t>Company-A(config)#</a:t>
            </a:r>
            <a:r>
              <a:rPr lang="es-ES" sz="900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sz="900" dirty="0">
                <a:solidFill>
                  <a:schemeClr val="bg1"/>
                </a:solidFill>
              </a:rPr>
              <a:t>Company-A(config-router)#</a:t>
            </a:r>
            <a:r>
              <a:rPr lang="es-ES" sz="900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sz="900" dirty="0">
                <a:solidFill>
                  <a:schemeClr val="bg1"/>
                </a:solidFill>
              </a:rPr>
              <a:t>Company-A(config-router)#</a:t>
            </a:r>
            <a:r>
              <a:rPr lang="es-ES" sz="900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202512"/>
            <a:ext cx="4262651" cy="6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7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Interior Gateway Protocol (IGP)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10580"/>
            <a:ext cx="7416824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operan dentro de una organización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(sistema autónomo).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Por 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RIPv1, IGRP, EIGRP, OSPF, IS-IS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D1DBF0-9F36-4DAF-9F1C-F4E30602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74160"/>
            <a:ext cx="5760640" cy="39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exterior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Exterior Gateway Protocol (EGP)</a:t>
            </a:r>
            <a:endParaRPr lang="es-ES_tradnl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1" y="1371287"/>
            <a:ext cx="7344816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intercambian información de ruteo entre distintos sistemas autónomos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, como ISP.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(Border Gateway Protocol).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 vs exterior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203690"/>
            <a:ext cx="7632848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Mientras que los protocolos de ruteo interior (IGP) son usados para rutear dentro de una organización, los protocolos de ruteo exterior (EGP) son usados para rutear entre las organizaciones y en estos días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BPG es realmente el único protocolo de ruteo exterior (EGP) en uso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68760"/>
            <a:ext cx="7344816" cy="102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protocolo de gateway fronterizo (BGP)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un protocolo de ruteo exterior.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asigna a cada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Sistema Autónomo (AS)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un número AS de 16 o 32 bits único que lo identifica de manera única en Internet. 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12" y="2636912"/>
            <a:ext cx="6264696" cy="39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Sistema Autónomo (AS)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018615"/>
            <a:ext cx="7344816" cy="550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es el pegamento que une a Internet. Es uno de los pilares de Internet. Se dice que BGP, NAT y DNS son los protocolos que han permitido que Internet tenga este crecimiento que hemos visto hasta nuestros días.</a:t>
            </a:r>
          </a:p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Permite intercambiar información de enrutamiento entre distintos sistemas autónomos sin depender de las métricas. BGP hace anuncios entre los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que están en las fronteras de las organizaciones, por eso es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border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(frontera) Gateway (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protocol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Sistema autónomo es un número de 16 o 32 bits, originalmente era de 16 pero ya nos los acabamos. Es un número homologado asignado por una autoridad de registro que identifica a un grupo de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y redes administradas bajo una misma política. Este número se asigna a alguien como un proveedor de servicio. Cuando yo me conecto con ese proveedor voy a formar parte de ese sistema autónomo. Dentro de un sistema autónomo sabemos que hay tales redes que están siendo anunciadas a través de BGP al resto de Internet.</a:t>
            </a:r>
          </a:p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principal objetivo de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es permitir que cada sistema autónomo anuncie sus rutas a través de las conexiones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al resto de Internet.</a:t>
            </a:r>
          </a:p>
          <a:p>
            <a:pPr algn="just">
              <a:lnSpc>
                <a:spcPts val="2500"/>
              </a:lnSpc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2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2" y="1268760"/>
            <a:ext cx="7344816" cy="7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se utiliza cuando un AS tiene conexiones a sistemas autónomos múltiples. Esto se conoce como “conexión múltiple”.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62378"/>
            <a:ext cx="6912768" cy="4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Pasos para configurar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180468"/>
            <a:ext cx="7344816" cy="166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Para implementar BGP: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Habilitar el ruteo BGP.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Configurar vecinos BGP (interconexión).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Publicar las redes que se originan de este AS. (Definimos que redes queremos anunciar en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33DF3744-55BD-B5E1-B95C-0AF2E527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3109244"/>
            <a:ext cx="8009578" cy="21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Habilita el ruteo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07" y="1238068"/>
            <a:ext cx="8252165" cy="8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Define BGP como el protocolo de ruteo IP. Habilita BGP e identifica el número de AS. 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</a:t>
            </a:r>
            <a:r>
              <a:rPr lang="es-ES" sz="2000" b="1" i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number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1" y="2820941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1" y="5373216"/>
            <a:ext cx="7740560" cy="1143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5A9F90-A529-584B-B7BF-FC96D42728AC}"/>
              </a:ext>
            </a:extLst>
          </p:cNvPr>
          <p:cNvSpPr txBox="1"/>
          <p:nvPr/>
        </p:nvSpPr>
        <p:spPr>
          <a:xfrm>
            <a:off x="568307" y="2283461"/>
            <a:ext cx="5777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sistema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autónomo de mi router.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47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</TotalTime>
  <Words>1231</Words>
  <Application>Microsoft Office PowerPoint</Application>
  <PresentationFormat>Presentación en pantalla (4:3)</PresentationFormat>
  <Paragraphs>98</Paragraphs>
  <Slides>18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Dom Casual</vt:lpstr>
      <vt:lpstr>Tema de Office</vt:lpstr>
      <vt:lpstr>TC 3003B Implementación de redes de área amplia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19</cp:revision>
  <dcterms:created xsi:type="dcterms:W3CDTF">2021-02-08T03:07:42Z</dcterms:created>
  <dcterms:modified xsi:type="dcterms:W3CDTF">2023-04-09T17:44:37Z</dcterms:modified>
</cp:coreProperties>
</file>